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Raleway" pitchFamily="2" charset="77"/>
      <p:regular r:id="rId29"/>
      <p:bold r:id="rId30"/>
      <p:italic r:id="rId31"/>
      <p:boldItalic r:id="rId32"/>
    </p:embeddedFont>
    <p:embeddedFont>
      <p:font typeface="Source Sans Pro" panose="020B0503030403020204" pitchFamily="34" charset="0"/>
      <p:regular r:id="rId33"/>
      <p:bold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9"/>
  </p:normalViewPr>
  <p:slideViewPr>
    <p:cSldViewPr snapToGrid="0">
      <p:cViewPr varScale="1">
        <p:scale>
          <a:sx n="113" d="100"/>
          <a:sy n="113" d="100"/>
        </p:scale>
        <p:origin x="200" y="4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80f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80f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0f72dd356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0f72dd356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metterei a sinistra, in verde, il concetto,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f72dd356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0f72dd356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metterei a sinistra, in verde, il concetto,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f72dd356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0f72dd356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metterei a sinistra, in verde, il concetto,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6f980f9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6f980f9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so se ci sono altri parametri o se erano rimaste definitive queste simmetrie che avevo introdotto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0f72dd3564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0f72dd3564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f43bde7c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f43bde7c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6f980f9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6f980f9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0f72dd356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0f72dd356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metterei qui il video della simulazione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f72dd3564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0f72dd3564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f72dd3564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0f72dd3564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f72dd3564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0f72dd3564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f72dd3564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0f72dd3564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total number if plotted over time step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0f72dd3564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0f72dd3564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0fbb8ab43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0fbb8ab43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6f980f9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6f980f9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Rimettere i plot con tanti valori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0f43bde7c7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0f43bde7c7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0f72dd3564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0f72dd3564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80f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80f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metterei a destra lo schemino degli stati nella 2 layer network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f72dd35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f72dd35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980f9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980f9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6f980f9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6f980f9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aggiungerei anche qui, sotto model, il grafico schematico degli stati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980f9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980f9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metterei a sinistra, in verde, il concetto,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0f72dd356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0f72dd356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0f72dd356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0f72dd356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metterei a sinistra, in verde, il concetto,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e0ifYtHUzMt3Ywt6irkAGmb3i9KllCBw/view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85875" y="1098150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Interplay between epidemic</a:t>
            </a:r>
            <a:br>
              <a:rPr lang="en"/>
            </a:br>
            <a:r>
              <a:rPr lang="en"/>
              <a:t>and information spreading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85875" y="2749575"/>
            <a:ext cx="8183700" cy="16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 Life Data Epidemiology project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by Erica Brisigotti &amp; Anna Garbo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0714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Rumour Infection</a:t>
            </a:r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071400" cy="8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is a contagious process and depends on the number of rumour informed neighbours of the node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077" y="3429924"/>
            <a:ext cx="4017318" cy="106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450" y="2368425"/>
            <a:ext cx="4094601" cy="106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5150" y="432050"/>
            <a:ext cx="2297848" cy="4279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0930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Official Infection</a:t>
            </a:r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093000" cy="8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is a contagious process and depends on the number of officially informed neighbours of the node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213" y="3393825"/>
            <a:ext cx="4030969" cy="10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1200" y="2328100"/>
            <a:ext cx="3998993" cy="10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5900" y="433575"/>
            <a:ext cx="2329499" cy="4276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1554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Recovery</a:t>
            </a:r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body" idx="1"/>
          </p:nvPr>
        </p:nvSpPr>
        <p:spPr>
          <a:xfrm>
            <a:off x="311700" y="1068425"/>
            <a:ext cx="4833900" cy="12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is a spontaneous process (does not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depend on the nodes’ neighbors)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is independent of the information status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350" y="1323275"/>
            <a:ext cx="1491446" cy="6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3750" y="3818550"/>
            <a:ext cx="1870200" cy="6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6463" y="3195150"/>
            <a:ext cx="1684766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311700" y="2675863"/>
            <a:ext cx="30990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Forgetting</a:t>
            </a:r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body" idx="1"/>
          </p:nvPr>
        </p:nvSpPr>
        <p:spPr>
          <a:xfrm>
            <a:off x="311700" y="3195150"/>
            <a:ext cx="4144200" cy="14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is a spontaneous process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cannot happen while the 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node is infected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7000" y="432050"/>
            <a:ext cx="2193188" cy="4279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</a:t>
            </a:r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5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was run on a large network of 2000 individuals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consisted of evolving the simultaneous spreading of the epidemic and information over 200 days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the number of individuals in each state </a:t>
            </a:r>
            <a:br>
              <a:rPr lang="en" sz="1600">
                <a:solidFill>
                  <a:schemeClr val="dk2"/>
                </a:solidFill>
              </a:rPr>
            </a:br>
            <a:r>
              <a:rPr lang="en" sz="1600">
                <a:solidFill>
                  <a:schemeClr val="dk2"/>
                </a:solidFill>
              </a:rPr>
              <a:t>(S, I, U, O, R) were saved at all times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the (final) attack rates were computed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the maximum number of newly infected was computed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98" name="Google Shape;198;p25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3999900" cy="35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was run for different values of its parameters to analyze their role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was run, for each combination of parameters, 100 times in order to evaluate a mean value and 95% confidence interval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in each analysis, only one or two parameters are changed at once,</a:t>
            </a:r>
            <a:br>
              <a:rPr lang="en" sz="1600">
                <a:solidFill>
                  <a:schemeClr val="dk2"/>
                </a:solidFill>
              </a:rPr>
            </a:br>
            <a:r>
              <a:rPr lang="en" sz="1600">
                <a:solidFill>
                  <a:schemeClr val="dk2"/>
                </a:solidFill>
              </a:rPr>
              <a:t>and the remaining ones are </a:t>
            </a:r>
            <a:br>
              <a:rPr lang="en" sz="1600">
                <a:solidFill>
                  <a:schemeClr val="dk2"/>
                </a:solidFill>
              </a:rPr>
            </a:br>
            <a:r>
              <a:rPr lang="en" sz="1600">
                <a:solidFill>
                  <a:schemeClr val="dk2"/>
                </a:solidFill>
              </a:rPr>
              <a:t>initialized to realistic values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</a:t>
            </a:r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chemeClr val="dk2"/>
                </a:solidFill>
              </a:rPr>
              <a:t>p_U_to_O = 0.55</a:t>
            </a:r>
            <a:r>
              <a:rPr lang="en">
                <a:solidFill>
                  <a:schemeClr val="dk2"/>
                </a:solidFill>
              </a:rPr>
              <a:t> describes how likely a person is influenced by official information: we suppose an efficient official information spreading campaign and set a higher value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chemeClr val="dk2"/>
                </a:solidFill>
              </a:rPr>
              <a:t>p_U_to_R = 0.35</a:t>
            </a:r>
            <a:r>
              <a:rPr lang="en">
                <a:solidFill>
                  <a:schemeClr val="dk2"/>
                </a:solidFill>
              </a:rPr>
              <a:t> as a consequence of an efficient campaign, we set a lower value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chemeClr val="dk2"/>
                </a:solidFill>
              </a:rPr>
              <a:t>p_R_to_O</a:t>
            </a:r>
            <a:r>
              <a:rPr lang="en">
                <a:solidFill>
                  <a:schemeClr val="dk2"/>
                </a:solidFill>
              </a:rPr>
              <a:t> is the probability of a person correcting themselves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chemeClr val="dk2"/>
                </a:solidFill>
              </a:rPr>
              <a:t>p_R_to_U</a:t>
            </a:r>
            <a:r>
              <a:rPr lang="en">
                <a:solidFill>
                  <a:schemeClr val="dk2"/>
                </a:solidFill>
              </a:rPr>
              <a:t> is the probability of forgetting rumours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chemeClr val="dk2"/>
                </a:solidFill>
              </a:rPr>
              <a:t>p_O_to_U</a:t>
            </a:r>
            <a:r>
              <a:rPr lang="en">
                <a:solidFill>
                  <a:schemeClr val="dk2"/>
                </a:solidFill>
              </a:rPr>
              <a:t> is the probability of forgetting official information so, in an efficient campaign, it should be low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chemeClr val="dk2"/>
                </a:solidFill>
              </a:rPr>
              <a:t>p_O_to_R </a:t>
            </a:r>
            <a:r>
              <a:rPr lang="en">
                <a:solidFill>
                  <a:schemeClr val="dk2"/>
                </a:solidFill>
              </a:rPr>
              <a:t>is the probability of an officially informed believing rumours and is non-null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chemeClr val="dk2"/>
                </a:solidFill>
              </a:rPr>
              <a:t>m:</a:t>
            </a:r>
            <a:r>
              <a:rPr lang="en">
                <a:solidFill>
                  <a:schemeClr val="dk2"/>
                </a:solidFill>
              </a:rPr>
              <a:t> number of edges to attach from a new node to existing nodes when building the network based on the Barabasi-Albert model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chemeClr val="dk2"/>
                </a:solidFill>
              </a:rPr>
              <a:t>p_i</a:t>
            </a:r>
            <a:r>
              <a:rPr lang="en">
                <a:solidFill>
                  <a:schemeClr val="dk2"/>
                </a:solidFill>
              </a:rPr>
              <a:t> is the disease transmission probability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chemeClr val="dk2"/>
                </a:solidFill>
              </a:rPr>
              <a:t>R_0 = 2.5</a:t>
            </a:r>
            <a:r>
              <a:rPr lang="en">
                <a:solidFill>
                  <a:schemeClr val="dk2"/>
                </a:solidFill>
              </a:rPr>
              <a:t> is the basic reproductive number of the Covid19 disease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chemeClr val="dk2"/>
                </a:solidFill>
              </a:rPr>
              <a:t>p_I_to_S</a:t>
            </a:r>
            <a:r>
              <a:rPr lang="en">
                <a:solidFill>
                  <a:schemeClr val="dk2"/>
                </a:solidFill>
              </a:rPr>
              <a:t>: is the recovery probability and is computed based on the reproductive ratio number.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symmetric correction </a:t>
            </a:r>
            <a:r>
              <a:rPr lang="en" b="1">
                <a:solidFill>
                  <a:schemeClr val="dk2"/>
                </a:solidFill>
              </a:rPr>
              <a:t>ε</a:t>
            </a:r>
            <a:r>
              <a:rPr lang="en">
                <a:solidFill>
                  <a:schemeClr val="dk2"/>
                </a:solidFill>
              </a:rPr>
              <a:t> codifies the change of behaviour and susceptibility of an individual based on their information status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3682325" y="0"/>
            <a:ext cx="54618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[Guess, A., Nagler, J., &amp; Tucker, J. (2019). Misinformation and fake news exposure</a:t>
            </a:r>
            <a:b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during the 2018 U.S. midterm elections. HKS Misinformation Review.]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techniques</a:t>
            </a:r>
            <a:endParaRPr/>
          </a:p>
        </p:txBody>
      </p:sp>
      <p:sp>
        <p:nvSpPr>
          <p:cNvPr id="212" name="Google Shape;212;p27"/>
          <p:cNvSpPr txBox="1">
            <a:spLocks noGrp="1"/>
          </p:cNvSpPr>
          <p:nvPr>
            <p:ph type="body" idx="2"/>
          </p:nvPr>
        </p:nvSpPr>
        <p:spPr>
          <a:xfrm>
            <a:off x="311700" y="111652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Evolution of the Epidemic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shows the evolution of the simulation over time 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shows the results of the simulations </a:t>
            </a:r>
            <a:br>
              <a:rPr lang="en" sz="1600">
                <a:solidFill>
                  <a:schemeClr val="dk2"/>
                </a:solidFill>
              </a:rPr>
            </a:br>
            <a:r>
              <a:rPr lang="en" sz="1600">
                <a:solidFill>
                  <a:schemeClr val="dk2"/>
                </a:solidFill>
              </a:rPr>
              <a:t>for different values a one parameter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the epidemic behaviour is quantified </a:t>
            </a:r>
            <a:br>
              <a:rPr lang="en" sz="1600">
                <a:solidFill>
                  <a:schemeClr val="dk2"/>
                </a:solidFill>
              </a:rPr>
            </a:br>
            <a:r>
              <a:rPr lang="en" sz="1600">
                <a:solidFill>
                  <a:schemeClr val="dk2"/>
                </a:solidFill>
              </a:rPr>
              <a:t>by computing the total number of infected at each time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13" name="Google Shape;213;p27"/>
          <p:cNvSpPr txBox="1">
            <a:spLocks noGrp="1"/>
          </p:cNvSpPr>
          <p:nvPr>
            <p:ph type="body" idx="1"/>
          </p:nvPr>
        </p:nvSpPr>
        <p:spPr>
          <a:xfrm>
            <a:off x="4832400" y="111652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Heat Maps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are used to explore the relationship between two parameters of the network, by varying their values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are useful to observe the impact of the information layer on the epidemic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the maximum number of newly infected in a day was chosen over the final attack rate as it showed more contrast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the simulations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84495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Recording: Example of nodes states evolving in time during the simulation. </a:t>
            </a:r>
            <a:endParaRPr/>
          </a:p>
        </p:txBody>
      </p:sp>
      <p:pic>
        <p:nvPicPr>
          <p:cNvPr id="224" name="Google Shape;224;p29" title="network_evolu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9700" y="249850"/>
            <a:ext cx="5888664" cy="39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Informed density population evolution </a:t>
            </a:r>
            <a:endParaRPr/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525" y="1144825"/>
            <a:ext cx="4827283" cy="37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density of infected individuals to start the epidemic</a:t>
            </a:r>
            <a:endParaRPr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13" y="1421525"/>
            <a:ext cx="8376574" cy="33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306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context to the problem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project objective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model &amp; hypothesis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dynamics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simulation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evaluation techniques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results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future prospects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875" y="0"/>
            <a:ext cx="55261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3722250" y="4745900"/>
            <a:ext cx="1971000" cy="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Immagine generata con Intelligenza Artificiale generativa</a:t>
            </a:r>
            <a:endParaRPr sz="1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density of infected individuals to start the epidemic (zoom)</a:t>
            </a:r>
            <a:endParaRPr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525" y="1405700"/>
            <a:ext cx="8372325" cy="33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Connectivity: how it influences the spreading</a:t>
            </a:r>
            <a:endParaRPr/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50" y="1011200"/>
            <a:ext cx="7863060" cy="377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Targeted Infection of hubs as IR</a:t>
            </a:r>
            <a:endParaRPr/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225" y="1257925"/>
            <a:ext cx="3450934" cy="35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0424" y="1257925"/>
            <a:ext cx="4286049" cy="3580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Infection: Only hubs get infected and rumor informed</a:t>
            </a:r>
            <a:endParaRPr/>
          </a:p>
        </p:txBody>
      </p:sp>
      <p:sp>
        <p:nvSpPr>
          <p:cNvPr id="261" name="Google Shape;261;p35"/>
          <p:cNvSpPr txBox="1"/>
          <p:nvPr/>
        </p:nvSpPr>
        <p:spPr>
          <a:xfrm>
            <a:off x="311700" y="1322525"/>
            <a:ext cx="82758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 this enough to start an epidemic? 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75" y="1726050"/>
            <a:ext cx="8438424" cy="334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title" idx="4294967295"/>
          </p:nvPr>
        </p:nvSpPr>
        <p:spPr>
          <a:xfrm>
            <a:off x="311725" y="173100"/>
            <a:ext cx="3582000" cy="20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symmetric </a:t>
            </a:r>
            <a:br>
              <a:rPr lang="en"/>
            </a:br>
            <a:r>
              <a:rPr lang="en"/>
              <a:t>correction vs </a:t>
            </a:r>
            <a:br>
              <a:rPr lang="en"/>
            </a:br>
            <a:r>
              <a:rPr lang="en"/>
              <a:t>transmissibility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for many connectivities</a:t>
            </a:r>
            <a:endParaRPr sz="2000"/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738" y="173090"/>
            <a:ext cx="2709399" cy="2338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0406" y="2571750"/>
            <a:ext cx="2826770" cy="239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1012" y="2597925"/>
            <a:ext cx="2592113" cy="233844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 txBox="1">
            <a:spLocks noGrp="1"/>
          </p:cNvSpPr>
          <p:nvPr>
            <p:ph type="body" idx="4294967295"/>
          </p:nvPr>
        </p:nvSpPr>
        <p:spPr>
          <a:xfrm>
            <a:off x="311725" y="2179500"/>
            <a:ext cx="3072000" cy="26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symmetric correction contrasts the increase in trasmissibility, slowing down the spreading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 the symmetric correction effect is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72" name="Google Shape;27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276" y="173100"/>
            <a:ext cx="2659012" cy="233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grpSp>
        <p:nvGrpSpPr>
          <p:cNvPr id="278" name="Google Shape;278;p37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279" name="Google Shape;279;p37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37"/>
          <p:cNvSpPr txBox="1">
            <a:spLocks noGrp="1"/>
          </p:cNvSpPr>
          <p:nvPr>
            <p:ph type="body" idx="4294967295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Observation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2" name="Google Shape;282;p37"/>
          <p:cNvSpPr txBox="1">
            <a:spLocks noGrp="1"/>
          </p:cNvSpPr>
          <p:nvPr>
            <p:ph type="body" idx="4294967295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The symmetric correction, which means the capacity of information to influence people behavior, is a good instrument to contain the pandemic.</a:t>
            </a:r>
            <a:endParaRPr sz="1600"/>
          </a:p>
        </p:txBody>
      </p:sp>
      <p:grpSp>
        <p:nvGrpSpPr>
          <p:cNvPr id="283" name="Google Shape;283;p37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284" name="Google Shape;284;p37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37"/>
          <p:cNvSpPr txBox="1">
            <a:spLocks noGrp="1"/>
          </p:cNvSpPr>
          <p:nvPr>
            <p:ph type="body" idx="4294967295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Observation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7" name="Google Shape;287;p37"/>
          <p:cNvSpPr txBox="1">
            <a:spLocks noGrp="1"/>
          </p:cNvSpPr>
          <p:nvPr>
            <p:ph type="body" idx="4294967295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The connectivity of the network is a clear indication that reduce the contact between people is method to extinguish the epidemic.</a:t>
            </a:r>
            <a:endParaRPr sz="1600"/>
          </a:p>
        </p:txBody>
      </p:sp>
      <p:grpSp>
        <p:nvGrpSpPr>
          <p:cNvPr id="288" name="Google Shape;288;p37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289" name="Google Shape;289;p37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7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37"/>
          <p:cNvSpPr txBox="1">
            <a:spLocks noGrp="1"/>
          </p:cNvSpPr>
          <p:nvPr>
            <p:ph type="body" idx="4294967295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Observation 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p37"/>
          <p:cNvSpPr txBox="1">
            <a:spLocks noGrp="1"/>
          </p:cNvSpPr>
          <p:nvPr>
            <p:ph type="body" idx="4294967295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Target infection for only hubs individual is not enough to start a pandemic, but we still believe that this are the individual that are more responsible of epidemic diffusion.</a:t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>
            <a:spLocks noGrp="1"/>
          </p:cNvSpPr>
          <p:nvPr>
            <p:ph type="title"/>
          </p:nvPr>
        </p:nvSpPr>
        <p:spPr>
          <a:xfrm>
            <a:off x="311700" y="4537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Prospect</a:t>
            </a:r>
            <a:endParaRPr/>
          </a:p>
        </p:txBody>
      </p:sp>
      <p:grpSp>
        <p:nvGrpSpPr>
          <p:cNvPr id="298" name="Google Shape;298;p38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299" name="Google Shape;299;p38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8"/>
          <p:cNvSpPr txBox="1">
            <a:spLocks noGrp="1"/>
          </p:cNvSpPr>
          <p:nvPr>
            <p:ph type="body" idx="4294967295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Online Info Spreading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2" name="Google Shape;302;p38"/>
          <p:cNvSpPr txBox="1">
            <a:spLocks noGrp="1"/>
          </p:cNvSpPr>
          <p:nvPr>
            <p:ph type="body" idx="4294967295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Create a more realistic network by including online interactions, which can lead only to information contagion.</a:t>
            </a:r>
            <a:endParaRPr sz="1600"/>
          </a:p>
        </p:txBody>
      </p:sp>
      <p:grpSp>
        <p:nvGrpSpPr>
          <p:cNvPr id="303" name="Google Shape;303;p38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304" name="Google Shape;304;p38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8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38"/>
          <p:cNvSpPr txBox="1">
            <a:spLocks noGrp="1"/>
          </p:cNvSpPr>
          <p:nvPr>
            <p:ph type="body" idx="4294967295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Level of Education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7" name="Google Shape;307;p38"/>
          <p:cNvSpPr txBox="1">
            <a:spLocks noGrp="1"/>
          </p:cNvSpPr>
          <p:nvPr>
            <p:ph type="body" idx="4294967295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Make susceptibility to information (R/O) dependent on the level</a:t>
            </a:r>
            <a:br>
              <a:rPr lang="en" sz="1600"/>
            </a:br>
            <a:r>
              <a:rPr lang="en" sz="1600"/>
              <a:t>of education of the individual</a:t>
            </a:r>
            <a:endParaRPr sz="1600"/>
          </a:p>
        </p:txBody>
      </p:sp>
      <p:grpSp>
        <p:nvGrpSpPr>
          <p:cNvPr id="308" name="Google Shape;308;p38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309" name="Google Shape;309;p38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8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8"/>
          <p:cNvSpPr txBox="1">
            <a:spLocks noGrp="1"/>
          </p:cNvSpPr>
          <p:nvPr>
            <p:ph type="body" idx="4294967295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Age &amp; Degree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2" name="Google Shape;312;p38"/>
          <p:cNvSpPr txBox="1">
            <a:spLocks noGrp="1"/>
          </p:cNvSpPr>
          <p:nvPr>
            <p:ph type="body" idx="4294967295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Create a more realistic network by making the number of connections that a person/node has dependent on their age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problem</a:t>
            </a:r>
            <a:endParaRPr/>
          </a:p>
        </p:txBody>
      </p:sp>
      <p:grpSp>
        <p:nvGrpSpPr>
          <p:cNvPr id="73" name="Google Shape;73;p15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74" name="Google Shape;74;p15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5"/>
          <p:cNvSpPr txBox="1">
            <a:spLocks noGrp="1"/>
          </p:cNvSpPr>
          <p:nvPr>
            <p:ph type="body" idx="4294967295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Epidemic spreading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4294967295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Disease spreading is based on biological and social mechanisms, and </a:t>
            </a:r>
            <a:br>
              <a:rPr lang="en" sz="1600">
                <a:solidFill>
                  <a:schemeClr val="dk2"/>
                </a:solidFill>
              </a:rPr>
            </a:br>
            <a:r>
              <a:rPr lang="en" sz="1600">
                <a:solidFill>
                  <a:schemeClr val="dk2"/>
                </a:solidFill>
              </a:rPr>
              <a:t>involves two states:</a:t>
            </a:r>
            <a:endParaRPr sz="1600">
              <a:solidFill>
                <a:schemeClr val="dk2"/>
              </a:solidFill>
            </a:endParaRPr>
          </a:p>
          <a:p>
            <a:pPr marL="342900" lvl="0" indent="-330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susceptible S</a:t>
            </a:r>
            <a:endParaRPr sz="1600">
              <a:solidFill>
                <a:schemeClr val="dk2"/>
              </a:solidFill>
            </a:endParaRPr>
          </a:p>
          <a:p>
            <a:pPr marL="3429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infected I</a:t>
            </a:r>
            <a:endParaRPr sz="1600">
              <a:solidFill>
                <a:schemeClr val="dk2"/>
              </a:solidFill>
            </a:endParaRPr>
          </a:p>
        </p:txBody>
      </p:sp>
      <p:grpSp>
        <p:nvGrpSpPr>
          <p:cNvPr id="78" name="Google Shape;78;p15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79" name="Google Shape;79;p15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5"/>
          <p:cNvSpPr txBox="1">
            <a:spLocks noGrp="1"/>
          </p:cNvSpPr>
          <p:nvPr>
            <p:ph type="body" idx="4294967295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Information spreading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4294967295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Information spreading</a:t>
            </a:r>
            <a:br>
              <a:rPr lang="en" sz="1600">
                <a:solidFill>
                  <a:schemeClr val="dk2"/>
                </a:solidFill>
              </a:rPr>
            </a:br>
            <a:r>
              <a:rPr lang="en" sz="1600">
                <a:solidFill>
                  <a:schemeClr val="dk2"/>
                </a:solidFill>
              </a:rPr>
              <a:t>depends on social interactions, and</a:t>
            </a:r>
            <a:br>
              <a:rPr lang="en" sz="1600">
                <a:solidFill>
                  <a:schemeClr val="dk2"/>
                </a:solidFill>
              </a:rPr>
            </a:br>
            <a:r>
              <a:rPr lang="en" sz="1600">
                <a:solidFill>
                  <a:schemeClr val="dk2"/>
                </a:solidFill>
              </a:rPr>
              <a:t>involves three states: </a:t>
            </a:r>
            <a:endParaRPr sz="1600">
              <a:solidFill>
                <a:schemeClr val="dk2"/>
              </a:solidFill>
            </a:endParaRPr>
          </a:p>
          <a:p>
            <a:pPr marL="3429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official info O (by </a:t>
            </a:r>
            <a:br>
              <a:rPr lang="en" sz="1600">
                <a:solidFill>
                  <a:schemeClr val="dk2"/>
                </a:solidFill>
              </a:rPr>
            </a:br>
            <a:r>
              <a:rPr lang="en" sz="1600">
                <a:solidFill>
                  <a:schemeClr val="dk2"/>
                </a:solidFill>
              </a:rPr>
              <a:t>public institutions)</a:t>
            </a:r>
            <a:endParaRPr sz="1600">
              <a:solidFill>
                <a:schemeClr val="dk2"/>
              </a:solidFill>
            </a:endParaRPr>
          </a:p>
          <a:p>
            <a:pPr marL="3429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rumors R (by </a:t>
            </a:r>
            <a:br>
              <a:rPr lang="en" sz="1600">
                <a:solidFill>
                  <a:schemeClr val="dk2"/>
                </a:solidFill>
              </a:rPr>
            </a:br>
            <a:r>
              <a:rPr lang="en" sz="1600">
                <a:solidFill>
                  <a:schemeClr val="dk2"/>
                </a:solidFill>
              </a:rPr>
              <a:t>unverified sources)</a:t>
            </a:r>
            <a:endParaRPr sz="1600">
              <a:solidFill>
                <a:schemeClr val="dk2"/>
              </a:solidFill>
            </a:endParaRPr>
          </a:p>
          <a:p>
            <a:pPr marL="3429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uninformed U</a:t>
            </a:r>
            <a:endParaRPr sz="1600"/>
          </a:p>
        </p:txBody>
      </p:sp>
      <p:sp>
        <p:nvSpPr>
          <p:cNvPr id="83" name="Google Shape;83;p15"/>
          <p:cNvSpPr txBox="1"/>
          <p:nvPr/>
        </p:nvSpPr>
        <p:spPr>
          <a:xfrm>
            <a:off x="5672550" y="195450"/>
            <a:ext cx="317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[Chou et al., 2020; Roozenbeek et al., 2020]</a:t>
            </a:r>
            <a:endParaRPr sz="1200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700" y="904449"/>
            <a:ext cx="2072520" cy="38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problem</a:t>
            </a:r>
            <a:endParaRPr/>
          </a:p>
        </p:txBody>
      </p:sp>
      <p:grpSp>
        <p:nvGrpSpPr>
          <p:cNvPr id="90" name="Google Shape;90;p16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91" name="Google Shape;91;p16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16"/>
          <p:cNvSpPr txBox="1">
            <a:spLocks noGrp="1"/>
          </p:cNvSpPr>
          <p:nvPr>
            <p:ph type="body" idx="4294967295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Effects of rumours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4294967295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Dangerous rumours and misinformation can lead to lead to mischaracterizing and/or undermining the severity of the epidemic</a:t>
            </a:r>
            <a:endParaRPr sz="1600">
              <a:solidFill>
                <a:schemeClr val="dk2"/>
              </a:solidFill>
            </a:endParaRPr>
          </a:p>
        </p:txBody>
      </p:sp>
      <p:grpSp>
        <p:nvGrpSpPr>
          <p:cNvPr id="95" name="Google Shape;95;p16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96" name="Google Shape;96;p16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16"/>
          <p:cNvSpPr txBox="1">
            <a:spLocks noGrp="1"/>
          </p:cNvSpPr>
          <p:nvPr>
            <p:ph type="body" idx="4294967295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Effects of official info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4294967295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Official information can guide the public towards more effective epidemic prevention</a:t>
            </a:r>
            <a:endParaRPr sz="1600"/>
          </a:p>
        </p:txBody>
      </p:sp>
      <p:grpSp>
        <p:nvGrpSpPr>
          <p:cNvPr id="100" name="Google Shape;100;p16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01" name="Google Shape;101;p16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6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6"/>
          <p:cNvSpPr txBox="1">
            <a:spLocks noGrp="1"/>
          </p:cNvSpPr>
          <p:nvPr>
            <p:ph type="body" idx="4294967295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Effects on the behaviors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4294967295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</a:rPr>
              <a:t>Accurate information can improve public health behavior whereas misinformation can </a:t>
            </a:r>
            <a:br>
              <a:rPr lang="en" sz="1600">
                <a:solidFill>
                  <a:schemeClr val="dk2"/>
                </a:solidFill>
              </a:rPr>
            </a:br>
            <a:r>
              <a:rPr lang="en" sz="1600">
                <a:solidFill>
                  <a:schemeClr val="dk2"/>
                </a:solidFill>
              </a:rPr>
              <a:t>lead to risky behaviors. 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5672550" y="195450"/>
            <a:ext cx="317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[Chou et al., 2020; Roozenbeek et al., 2020]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480600" y="526350"/>
            <a:ext cx="8182800" cy="10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/>
              <a:t>Project</a:t>
            </a:r>
            <a:r>
              <a:rPr lang="en" sz="4200"/>
              <a:t> Goal</a:t>
            </a:r>
            <a:endParaRPr sz="4200"/>
          </a:p>
        </p:txBody>
      </p:sp>
      <p:sp>
        <p:nvSpPr>
          <p:cNvPr id="111" name="Google Shape;111;p17"/>
          <p:cNvSpPr txBox="1"/>
          <p:nvPr/>
        </p:nvSpPr>
        <p:spPr>
          <a:xfrm>
            <a:off x="445200" y="1564650"/>
            <a:ext cx="8253600" cy="30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If the individual's exposure to types of information influences their behaviour towards the epidemic, how is the </a:t>
            </a:r>
            <a:br>
              <a:rPr lang="en" sz="3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3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size of the epidemic impacted?</a:t>
            </a:r>
            <a:endParaRPr sz="3600">
              <a:solidFill>
                <a:schemeClr val="lt1"/>
              </a:solidFill>
              <a:highlight>
                <a:srgbClr val="5D2B97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4835400" y="255025"/>
            <a:ext cx="4045200" cy="118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2"/>
          </p:nvPr>
        </p:nvSpPr>
        <p:spPr>
          <a:xfrm>
            <a:off x="4939500" y="1435525"/>
            <a:ext cx="3837000" cy="32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Compartmental Model for both Information and Health states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Scale-Free Network based on Barabasi-Albert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Multilayer Network describing both Epidemic Dynamics and Information Dynamics</a:t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899" y="432975"/>
            <a:ext cx="2322675" cy="42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grpSp>
        <p:nvGrpSpPr>
          <p:cNvPr id="124" name="Google Shape;124;p19"/>
          <p:cNvGrpSpPr/>
          <p:nvPr/>
        </p:nvGrpSpPr>
        <p:grpSpPr>
          <a:xfrm>
            <a:off x="424825" y="1253968"/>
            <a:ext cx="8294372" cy="661052"/>
            <a:chOff x="424813" y="1177875"/>
            <a:chExt cx="8294372" cy="849900"/>
          </a:xfrm>
        </p:grpSpPr>
        <p:sp>
          <p:nvSpPr>
            <p:cNvPr id="125" name="Google Shape;125;p19"/>
            <p:cNvSpPr/>
            <p:nvPr/>
          </p:nvSpPr>
          <p:spPr>
            <a:xfrm>
              <a:off x="2927684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424813" y="1177875"/>
              <a:ext cx="3055800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19"/>
          <p:cNvSpPr txBox="1">
            <a:spLocks noGrp="1"/>
          </p:cNvSpPr>
          <p:nvPr>
            <p:ph type="body" idx="4294967295"/>
          </p:nvPr>
        </p:nvSpPr>
        <p:spPr>
          <a:xfrm>
            <a:off x="424775" y="1254200"/>
            <a:ext cx="2859300" cy="6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SIS Epidemic Dynamic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4294967295"/>
          </p:nvPr>
        </p:nvSpPr>
        <p:spPr>
          <a:xfrm>
            <a:off x="3480450" y="1254200"/>
            <a:ext cx="5238600" cy="6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Susceptible (S) → Infected (I) → Susceptible (S)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9" name="Google Shape;129;p19"/>
          <p:cNvGrpSpPr/>
          <p:nvPr/>
        </p:nvGrpSpPr>
        <p:grpSpPr>
          <a:xfrm>
            <a:off x="424826" y="2036088"/>
            <a:ext cx="8294360" cy="1195299"/>
            <a:chOff x="424813" y="2075689"/>
            <a:chExt cx="8294360" cy="849900"/>
          </a:xfrm>
        </p:grpSpPr>
        <p:sp>
          <p:nvSpPr>
            <p:cNvPr id="130" name="Google Shape;130;p19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424813" y="2075689"/>
              <a:ext cx="3055800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9"/>
          <p:cNvSpPr txBox="1">
            <a:spLocks noGrp="1"/>
          </p:cNvSpPr>
          <p:nvPr>
            <p:ph type="body" idx="4294967295"/>
          </p:nvPr>
        </p:nvSpPr>
        <p:spPr>
          <a:xfrm>
            <a:off x="424775" y="2036175"/>
            <a:ext cx="2859300" cy="11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Unaware-Aware-Unaware Communication Dynamic for both type of information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4294967295"/>
          </p:nvPr>
        </p:nvSpPr>
        <p:spPr>
          <a:xfrm>
            <a:off x="3480450" y="2036275"/>
            <a:ext cx="5238600" cy="11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individuals are by default U and can become aware of information (O/R) but can also forget about it 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34" name="Google Shape;134;p19"/>
          <p:cNvGrpSpPr/>
          <p:nvPr/>
        </p:nvGrpSpPr>
        <p:grpSpPr>
          <a:xfrm>
            <a:off x="424826" y="3352550"/>
            <a:ext cx="8294360" cy="599968"/>
            <a:chOff x="424813" y="2974405"/>
            <a:chExt cx="8294360" cy="849933"/>
          </a:xfrm>
        </p:grpSpPr>
        <p:sp>
          <p:nvSpPr>
            <p:cNvPr id="135" name="Google Shape;135;p19"/>
            <p:cNvSpPr/>
            <p:nvPr/>
          </p:nvSpPr>
          <p:spPr>
            <a:xfrm>
              <a:off x="2927672" y="2974438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424813" y="2974405"/>
              <a:ext cx="3055800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19"/>
          <p:cNvSpPr txBox="1">
            <a:spLocks noGrp="1"/>
          </p:cNvSpPr>
          <p:nvPr>
            <p:ph type="body" idx="4294967295"/>
          </p:nvPr>
        </p:nvSpPr>
        <p:spPr>
          <a:xfrm>
            <a:off x="424825" y="3352400"/>
            <a:ext cx="2859300" cy="6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p(I|O) &lt; p(I|U)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4294967295"/>
          </p:nvPr>
        </p:nvSpPr>
        <p:spPr>
          <a:xfrm>
            <a:off x="3480450" y="3355925"/>
            <a:ext cx="5238600" cy="6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 adopt behaviors that decrease the risk of infection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39" name="Google Shape;139;p19"/>
          <p:cNvGrpSpPr/>
          <p:nvPr/>
        </p:nvGrpSpPr>
        <p:grpSpPr>
          <a:xfrm>
            <a:off x="424826" y="4050267"/>
            <a:ext cx="8294360" cy="623426"/>
            <a:chOff x="424813" y="3871259"/>
            <a:chExt cx="8294360" cy="849933"/>
          </a:xfrm>
        </p:grpSpPr>
        <p:sp>
          <p:nvSpPr>
            <p:cNvPr id="140" name="Google Shape;140;p19"/>
            <p:cNvSpPr/>
            <p:nvPr/>
          </p:nvSpPr>
          <p:spPr>
            <a:xfrm>
              <a:off x="2927672" y="3871292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424813" y="3871259"/>
              <a:ext cx="3055800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9"/>
          <p:cNvSpPr txBox="1">
            <a:spLocks noGrp="1"/>
          </p:cNvSpPr>
          <p:nvPr>
            <p:ph type="body" idx="4294967295"/>
          </p:nvPr>
        </p:nvSpPr>
        <p:spPr>
          <a:xfrm>
            <a:off x="424775" y="4049900"/>
            <a:ext cx="28593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p(I|R) &gt; p(I|U)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294967295"/>
          </p:nvPr>
        </p:nvSpPr>
        <p:spPr>
          <a:xfrm>
            <a:off x="3480450" y="4052075"/>
            <a:ext cx="5238600" cy="6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 adopt behaviors that increase the risk of infection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5672550" y="195450"/>
            <a:ext cx="317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[Chou et al., 2020; Roozenbeek et al., 2020]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ctrTitle"/>
          </p:nvPr>
        </p:nvSpPr>
        <p:spPr>
          <a:xfrm>
            <a:off x="480150" y="1098150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Dynamics</a:t>
            </a: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5672550" y="195450"/>
            <a:ext cx="317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[Chou et al., 2020; Roozenbeek et al., 2020]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1980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Disease Infection</a:t>
            </a: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09" y="1996225"/>
            <a:ext cx="3300842" cy="9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>
            <a:spLocks noGrp="1"/>
          </p:cNvSpPr>
          <p:nvPr>
            <p:ph type="body" idx="1"/>
          </p:nvPr>
        </p:nvSpPr>
        <p:spPr>
          <a:xfrm>
            <a:off x="311700" y="1127425"/>
            <a:ext cx="61512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is a contagious process and depends on the number of infected neighbours and on the node information state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056" y="1966725"/>
            <a:ext cx="2795632" cy="999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311700" y="3142050"/>
            <a:ext cx="61980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forces the individuals to become aware of information </a:t>
            </a:r>
            <a:b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(R or O) with the following re-normalized probabilities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300" y="4004200"/>
            <a:ext cx="6198001" cy="553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2900" y="432050"/>
            <a:ext cx="2344363" cy="4279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1302</Words>
  <Application>Microsoft Macintosh PowerPoint</Application>
  <PresentationFormat>Presentazione su schermo (16:9)</PresentationFormat>
  <Paragraphs>134</Paragraphs>
  <Slides>26</Slides>
  <Notes>26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0" baseType="lpstr">
      <vt:lpstr>Source Sans Pro</vt:lpstr>
      <vt:lpstr>Raleway</vt:lpstr>
      <vt:lpstr>Arial</vt:lpstr>
      <vt:lpstr>Plum</vt:lpstr>
      <vt:lpstr>Interplay between epidemic and information spreading</vt:lpstr>
      <vt:lpstr>Overview</vt:lpstr>
      <vt:lpstr>Understanding the problem</vt:lpstr>
      <vt:lpstr>Understanding the problem</vt:lpstr>
      <vt:lpstr>Project Goal</vt:lpstr>
      <vt:lpstr>Model</vt:lpstr>
      <vt:lpstr>Hypothesis</vt:lpstr>
      <vt:lpstr>Simulation Dynamics</vt:lpstr>
      <vt:lpstr>Disease Infection</vt:lpstr>
      <vt:lpstr>Rumour Infection</vt:lpstr>
      <vt:lpstr>Official Infection</vt:lpstr>
      <vt:lpstr>Recovery</vt:lpstr>
      <vt:lpstr>Simulation</vt:lpstr>
      <vt:lpstr>Parameters</vt:lpstr>
      <vt:lpstr>Evaluation techniques</vt:lpstr>
      <vt:lpstr>Results of the simulations</vt:lpstr>
      <vt:lpstr>Presentazione standard di PowerPoint</vt:lpstr>
      <vt:lpstr>Informed density population evolution </vt:lpstr>
      <vt:lpstr>Minimum density of infected individuals to start the epidemic</vt:lpstr>
      <vt:lpstr>Minimum density of infected individuals to start the epidemic (zoom)</vt:lpstr>
      <vt:lpstr>Connectivity: how it influences the spreading</vt:lpstr>
      <vt:lpstr>Targeted Infection of hubs as IR</vt:lpstr>
      <vt:lpstr>Target Infection: Only hubs get infected and rumor informed</vt:lpstr>
      <vt:lpstr>symmetric  correction vs  transmissibility for many connectivities</vt:lpstr>
      <vt:lpstr>Conclusions</vt:lpstr>
      <vt:lpstr>Future Prospect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Anna Garbo</cp:lastModifiedBy>
  <cp:revision>1</cp:revision>
  <dcterms:modified xsi:type="dcterms:W3CDTF">2026-01-15T15:06:36Z</dcterms:modified>
</cp:coreProperties>
</file>